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9" r:id="rId4"/>
    <p:sldId id="274" r:id="rId5"/>
    <p:sldId id="280" r:id="rId6"/>
    <p:sldId id="293" r:id="rId7"/>
    <p:sldId id="262" r:id="rId8"/>
    <p:sldId id="271" r:id="rId9"/>
    <p:sldId id="291" r:id="rId10"/>
    <p:sldId id="279" r:id="rId11"/>
    <p:sldId id="284" r:id="rId12"/>
    <p:sldId id="288" r:id="rId13"/>
    <p:sldId id="283" r:id="rId14"/>
    <p:sldId id="282" r:id="rId15"/>
    <p:sldId id="292" r:id="rId16"/>
    <p:sldId id="294" r:id="rId17"/>
    <p:sldId id="295" r:id="rId18"/>
    <p:sldId id="296" r:id="rId19"/>
    <p:sldId id="278" r:id="rId20"/>
    <p:sldId id="290" r:id="rId21"/>
    <p:sldId id="297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 autoAdjust="0"/>
    <p:restoredTop sz="94660"/>
  </p:normalViewPr>
  <p:slideViewPr>
    <p:cSldViewPr>
      <p:cViewPr varScale="1">
        <p:scale>
          <a:sx n="65" d="100"/>
          <a:sy n="65" d="100"/>
        </p:scale>
        <p:origin x="-16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736E1-F9BF-46A4-BB16-9B281A07D120}" type="datetimeFigureOut">
              <a:rPr lang="fr-FR"/>
              <a:pPr>
                <a:defRPr/>
              </a:pPr>
              <a:t>22/01/2015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3F0B-D024-454D-BFAC-87CFB8B4A35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434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C355D-0F0E-43C9-B058-D284C6C194FF}" type="datetimeFigureOut">
              <a:rPr lang="fr-FR"/>
              <a:pPr>
                <a:defRPr/>
              </a:pPr>
              <a:t>22/01/2015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5F9CE-B073-497B-B499-E55EDF1AF5B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9903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407B1-6C62-49D6-942C-C4282F7C34AE}" type="datetimeFigureOut">
              <a:rPr lang="fr-FR"/>
              <a:pPr>
                <a:defRPr/>
              </a:pPr>
              <a:t>22/01/2015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3DF1-9A3C-42B3-B1E2-0B78C940D8C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824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8C078-8ECD-416C-AA11-33CE54592EE5}" type="datetimeFigureOut">
              <a:rPr lang="fr-FR"/>
              <a:pPr>
                <a:defRPr/>
              </a:pPr>
              <a:t>22/01/2015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DC399-24E1-43E5-BF1B-CE4DD9F500B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983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15DB-83AB-4817-9FF1-6556627A5ACB}" type="datetimeFigureOut">
              <a:rPr lang="fr-FR"/>
              <a:pPr>
                <a:defRPr/>
              </a:pPr>
              <a:t>22/01/2015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B7BC0-5A51-4F48-83B8-2AC6635A8D3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730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806E4-34AD-4C94-A7E1-1DECBF33C1EF}" type="datetimeFigureOut">
              <a:rPr lang="fr-FR"/>
              <a:pPr>
                <a:defRPr/>
              </a:pPr>
              <a:t>22/01/2015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DECD-2713-49B7-A555-0F0B810E10D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659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D5B51-835D-4F3F-A1C0-5727D549A690}" type="datetimeFigureOut">
              <a:rPr lang="fr-FR"/>
              <a:pPr>
                <a:defRPr/>
              </a:pPr>
              <a:t>22/01/2015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D83C6-D44B-41A3-8C91-DB833E7BCD8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339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F5C2C-B9AF-4F88-BACB-05A57B44EFE0}" type="datetimeFigureOut">
              <a:rPr lang="fr-FR"/>
              <a:pPr>
                <a:defRPr/>
              </a:pPr>
              <a:t>22/01/2015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0AA96-A9A7-4C43-A9E6-398B0F5F2A5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FB74C-C518-4BE0-9062-4F54B8D81800}" type="datetimeFigureOut">
              <a:rPr lang="fr-FR"/>
              <a:pPr>
                <a:defRPr/>
              </a:pPr>
              <a:t>22/01/2015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40F7-2951-4FA3-9122-41552A994EA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845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77CE3-0604-4017-B85E-643AD17BC2A5}" type="datetimeFigureOut">
              <a:rPr lang="fr-FR"/>
              <a:pPr>
                <a:defRPr/>
              </a:pPr>
              <a:t>22/01/2015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C735-2490-41D2-A0E3-A3111BC56A3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231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95BF-89A4-4DA7-B291-9919568CD194}" type="datetimeFigureOut">
              <a:rPr lang="fr-FR"/>
              <a:pPr>
                <a:defRPr/>
              </a:pPr>
              <a:t>22/01/2015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9AB5-CF02-475E-9953-64894276AEA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424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  <a:endParaRPr lang="fr-CA" altLang="ru-RU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  <a:endParaRPr lang="fr-CA" altLang="ru-RU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284770-C8A3-41E0-95DD-E6CD6510A71A}" type="datetimeFigureOut">
              <a:rPr lang="fr-FR"/>
              <a:pPr>
                <a:defRPr/>
              </a:pPr>
              <a:t>22/01/2015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83545A-09B1-49B2-BC25-2B01E47A34D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989856"/>
          </a:xfrm>
        </p:spPr>
        <p:txBody>
          <a:bodyPr/>
          <a:lstStyle/>
          <a:p>
            <a:r>
              <a:rPr lang="ru-RU" altLang="ru-RU" sz="3800" b="1" i="1" dirty="0" smtClean="0">
                <a:solidFill>
                  <a:srgbClr val="002060"/>
                </a:solidFill>
              </a:rPr>
              <a:t>Сущность, предмет и формы финансового контроля</a:t>
            </a:r>
            <a:endParaRPr lang="fr-CA" altLang="ru-RU" sz="3800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1800" dirty="0" smtClean="0"/>
              <a:t>В ос­нове международных правил финансового контроля ле­жит система следующих принципов, которые являются основными правилами для контрольной деятельности в целом: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ru-RU" sz="1700" i="1" dirty="0" smtClean="0"/>
              <a:t>1.</a:t>
            </a:r>
            <a:r>
              <a:rPr lang="ru-RU" altLang="ru-RU" sz="1700" i="1" dirty="0" smtClean="0"/>
              <a:t>      </a:t>
            </a:r>
            <a:r>
              <a:rPr lang="ru-RU" altLang="ru-RU" sz="1800" i="1" dirty="0" smtClean="0"/>
              <a:t>Принцип независимости</a:t>
            </a:r>
            <a:r>
              <a:rPr lang="ru-RU" altLang="ru-RU" sz="1700" i="1" dirty="0" smtClean="0"/>
              <a:t>. </a:t>
            </a:r>
            <a:r>
              <a:rPr lang="ru-RU" altLang="ru-RU" sz="1700" dirty="0" smtClean="0"/>
              <a:t>Органы финансового контроля должны обладать организационной, функциональной, материальной и иного характера независимостью от юридических или физических лиц, чью деятельность они проверяют. Независимость должна быть формально закреплена в законодательстве, регулирующем их деятельность. Суть независимости органа финансового контроля вы­ражена в его праве самостоятельно определять: а) пред­мет своей контрольной деятельности; б) методы контроля; в) содержание и формы отчетов.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ru-RU" sz="1800" i="1" dirty="0" smtClean="0"/>
              <a:t>2.</a:t>
            </a:r>
            <a:r>
              <a:rPr lang="ru-RU" altLang="ru-RU" sz="1800" i="1" dirty="0" smtClean="0"/>
              <a:t>      </a:t>
            </a:r>
            <a:r>
              <a:rPr lang="ru-RU" altLang="ru-RU" sz="1800" i="1" dirty="0" smtClean="0"/>
              <a:t>Принцип гласности</a:t>
            </a:r>
            <a:r>
              <a:rPr lang="ru-RU" altLang="ru-RU" sz="1700" dirty="0" smtClean="0"/>
              <a:t>. Принцип гласности состоит в том, что результаты финансового контроля должны быть общедоступны. Доступ­ность обеспечивается обычно двумя способами: 1) представлением итоговых и текущих отчетов контрольных органов в вышестоящие органы; 2) публикацией резуль­татов ревизий и проверок в открытой печати.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ru-RU" sz="1700" dirty="0" smtClean="0"/>
              <a:t>3.</a:t>
            </a:r>
            <a:r>
              <a:rPr lang="ru-RU" altLang="ru-RU" sz="1700" dirty="0" smtClean="0"/>
              <a:t>      </a:t>
            </a:r>
            <a:r>
              <a:rPr lang="ru-RU" altLang="ru-RU" sz="1800" i="1" dirty="0" smtClean="0"/>
              <a:t>Принцип законности</a:t>
            </a:r>
            <a:r>
              <a:rPr lang="ru-RU" altLang="ru-RU" sz="1700" dirty="0" smtClean="0"/>
              <a:t>. В соответствии с данным принципом деятельность органов финансового контроля должна строго соответствовать за­конам и иным нормативно-правовым актам страны и не допускать какого бы то ни было произвола в отношении кон­тролируемых субъектов.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ru-RU" sz="1700" i="1" dirty="0" smtClean="0"/>
              <a:t>4.</a:t>
            </a:r>
            <a:r>
              <a:rPr lang="ru-RU" altLang="ru-RU" sz="1700" i="1" dirty="0" smtClean="0"/>
              <a:t>     </a:t>
            </a:r>
            <a:r>
              <a:rPr lang="ru-RU" altLang="ru-RU" sz="1800" i="1" dirty="0" smtClean="0"/>
              <a:t>Принцип объективности</a:t>
            </a:r>
            <a:r>
              <a:rPr lang="ru-RU" altLang="ru-RU" sz="1700" dirty="0" smtClean="0"/>
              <a:t>. Выводы контролеров, а также их подходы к планированию и проведению проверок должны исключать пред­взятость или предрасположенность, а также какие-либо особые мотивы (корысть, политический заказ и т.п.). Выводы по результатам проверок должны быть обосно­ваны и подтверждены соответствующими данными, мате­риалами, содержащими качественную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41699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/>
          <a:lstStyle/>
          <a:p>
            <a:pPr marL="0" indent="0">
              <a:buNone/>
            </a:pPr>
            <a:endParaRPr lang="ru-RU" altLang="ru-RU" sz="1700" dirty="0" smtClean="0"/>
          </a:p>
          <a:p>
            <a:pPr marL="0" indent="0">
              <a:buNone/>
            </a:pPr>
            <a:r>
              <a:rPr lang="en-US" altLang="ru-RU" sz="1700" dirty="0" smtClean="0"/>
              <a:t>5.</a:t>
            </a:r>
            <a:r>
              <a:rPr lang="ru-RU" altLang="ru-RU" sz="1700" dirty="0" smtClean="0"/>
              <a:t>      </a:t>
            </a:r>
            <a:r>
              <a:rPr lang="ru-RU" altLang="ru-RU" sz="1800" i="1" dirty="0" smtClean="0"/>
              <a:t>Принцип ответственности. </a:t>
            </a:r>
            <a:r>
              <a:rPr lang="ru-RU" altLang="ru-RU" sz="1700" dirty="0" smtClean="0"/>
              <a:t>Данный принцип может быть рассмотрен, как мини­мум, в трех аспектах: </a:t>
            </a:r>
            <a:r>
              <a:rPr lang="ru-RU" altLang="ru-RU" sz="1700" dirty="0" smtClean="0"/>
              <a:t>а)ответственность </a:t>
            </a:r>
            <a:r>
              <a:rPr lang="ru-RU" altLang="ru-RU" sz="1700" dirty="0" smtClean="0"/>
              <a:t>контролеров, </a:t>
            </a:r>
            <a:r>
              <a:rPr lang="ru-RU" altLang="ru-RU" sz="1700" dirty="0" smtClean="0"/>
              <a:t>б)ответ­ственность </a:t>
            </a:r>
            <a:r>
              <a:rPr lang="ru-RU" altLang="ru-RU" sz="1700" dirty="0" smtClean="0"/>
              <a:t>контролируемых и </a:t>
            </a:r>
            <a:r>
              <a:rPr lang="ru-RU" altLang="ru-RU" sz="1700" dirty="0" smtClean="0"/>
              <a:t>в)ответственность </a:t>
            </a:r>
            <a:r>
              <a:rPr lang="ru-RU" altLang="ru-RU" sz="1700" dirty="0" smtClean="0"/>
              <a:t>третьих лиц. Ответственность контролеров проявляется в том, что каждый субъект финансового контроля (орган финансо­вого контроля, его работник) за ненадлежащее выполне­ние возложенных на него контрольных функций и задач должен нести ответственность (экономическую, адми­нистративную и дисциплинарную). Ответственность контролируемых предполагает, что должны быть установлены виновники выявленных оши­бок и злоупотреблений в управлении государственными финансами и иной собственностью. Они должны нести ответственность согласно степени тяжести и степени вли­яния допущенных ими незаконных иди неадекватных дей­ствий на государственные финансы. Третьи лица – это органы государственной власти, обладающие правом принятия решений на основе представлений или предписаний органов финансового конт­роля, которые, в свою очередь, должны нести ответствен­ность за ненадлежащее исполнение своих обязанностей по отношению к органам финансового контроля.</a:t>
            </a:r>
          </a:p>
          <a:p>
            <a:pPr marL="0" indent="0">
              <a:buNone/>
            </a:pPr>
            <a:r>
              <a:rPr lang="en-US" altLang="ru-RU" sz="1700" dirty="0" smtClean="0"/>
              <a:t>6.</a:t>
            </a:r>
            <a:r>
              <a:rPr lang="ru-RU" altLang="ru-RU" sz="1700" dirty="0" smtClean="0"/>
              <a:t>      </a:t>
            </a:r>
            <a:r>
              <a:rPr lang="ru-RU" altLang="ru-RU" sz="1800" i="1" dirty="0" smtClean="0"/>
              <a:t>Принцип сбалансированности. </a:t>
            </a:r>
            <a:r>
              <a:rPr lang="ru-RU" altLang="ru-RU" sz="1700" dirty="0" smtClean="0"/>
              <a:t>Сбалансированность означает, что субъекту нельзя пред­писывать контрольные функции, не обеспеченные сред­ствами для их выполнения. Иными словами, при определе­нии обязанностей субъекта контроля должен, быть определен соответствующий объем прав и возможностей.</a:t>
            </a:r>
          </a:p>
          <a:p>
            <a:pPr marL="0" indent="0">
              <a:buNone/>
            </a:pPr>
            <a:r>
              <a:rPr lang="en-US" altLang="ru-RU" sz="1800" i="1" dirty="0" smtClean="0"/>
              <a:t>7.</a:t>
            </a:r>
            <a:r>
              <a:rPr lang="ru-RU" altLang="ru-RU" sz="1800" i="1" dirty="0" smtClean="0"/>
              <a:t>      </a:t>
            </a:r>
            <a:r>
              <a:rPr lang="ru-RU" altLang="ru-RU" sz="1800" i="1" dirty="0" smtClean="0"/>
              <a:t>Принцип системности</a:t>
            </a:r>
            <a:r>
              <a:rPr lang="ru-RU" altLang="ru-RU" sz="1700" dirty="0" smtClean="0"/>
              <a:t>. Предполагает наличие именно системы органов финансо­вого контроля. Допускается относительная самостоятельность органов контроля, об­разуемых по линии ветвей власти.</a:t>
            </a:r>
          </a:p>
          <a:p>
            <a:pPr marL="0" indent="0">
              <a:buNone/>
            </a:pPr>
            <a:endParaRPr lang="fr-CA" altLang="ru-RU" sz="1700" dirty="0" smtClean="0"/>
          </a:p>
        </p:txBody>
      </p:sp>
    </p:spTree>
    <p:extLst>
      <p:ext uri="{BB962C8B-B14F-4D97-AF65-F5344CB8AC3E}">
        <p14:creationId xmlns:p14="http://schemas.microsoft.com/office/powerpoint/2010/main" val="33582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552727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b="1" dirty="0" smtClean="0"/>
              <a:t>Методы финансового контроля </a:t>
            </a:r>
            <a:r>
              <a:rPr lang="ru-RU" altLang="ru-RU" sz="1800" dirty="0" smtClean="0"/>
              <a:t>- это конкретные приемы и способы осуществления финансового контроля. Основными методами финансового контроля являются: проверка расчетов финансовых планов, анализ и счетная проверка отчетной финансовой документации, проверка первичной денежной документации, инвентаризация денежных средств и товарно-материальных ценностей, заслушивание докладов и других сообщений, анализ и обобщение материалов средств массовой информации, обращений граждан, ревизия.</a:t>
            </a:r>
          </a:p>
          <a:p>
            <a:pPr marL="0" indent="0">
              <a:buNone/>
            </a:pPr>
            <a:r>
              <a:rPr lang="ru-RU" altLang="ru-RU" sz="1800" dirty="0" smtClean="0"/>
              <a:t>Финансовый контроль как специализированный вид управленческой деятельности и особая отрасль экономических знаний располагает разнообразными методическими приемами, разработанными этой дисциплиной или основанными на достижениях смежных областей (бухгалтерского учета, статистики, финансов, государственного бюджета).</a:t>
            </a:r>
          </a:p>
          <a:p>
            <a:pPr marL="0" indent="0">
              <a:buNone/>
            </a:pPr>
            <a:r>
              <a:rPr lang="ru-RU" altLang="ru-RU" sz="1800" i="1" dirty="0" smtClean="0"/>
              <a:t>Системность контроля достигается комбинированным использованием его различных видов: </a:t>
            </a:r>
            <a:r>
              <a:rPr lang="ru-RU" altLang="ru-RU" sz="1800" dirty="0" smtClean="0"/>
              <a:t>логического и математического, документального и фактического.</a:t>
            </a:r>
          </a:p>
          <a:p>
            <a:pPr marL="0" indent="0">
              <a:buNone/>
            </a:pPr>
            <a:endParaRPr lang="fr-CA" altLang="ru-RU" sz="1700" dirty="0" smtClean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271" y="4473889"/>
            <a:ext cx="2457729" cy="236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5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 smtClean="0"/>
              <a:t>Деление контроля на документальный и фактический носит в известной мере условный характер, ибо в основе этого разграничения лежат различные источники данных. Так, источниками информации для документального контроля служат: первичные документы, регистры бухгалтерского учета; бухгалтерская, статистическая и оперативно-техническая отчетность, нормативная, проектно-конструкторская, технологическая и другая документация.</a:t>
            </a:r>
          </a:p>
          <a:p>
            <a:pPr marL="0" indent="0">
              <a:buNone/>
            </a:pPr>
            <a:r>
              <a:rPr lang="ru-RU" altLang="ru-RU" sz="1800" dirty="0" smtClean="0"/>
              <a:t>Фактический контроль базируется на изучении фактического состояния проверяемых объектов по данным их осмотра в натуре (пересчета, взвешивания, лабораторного анализа и т.д.), он не может быть всеобъемлющим ввиду непрерывности хозяйственных операций.</a:t>
            </a:r>
          </a:p>
          <a:p>
            <a:pPr marL="0" indent="0">
              <a:buNone/>
            </a:pPr>
            <a:r>
              <a:rPr lang="ru-RU" altLang="ru-RU" sz="1800" dirty="0" smtClean="0"/>
              <a:t>Приемы фактического контроля могут быть подразделены на три группы: инвентаризация; экспертная оценка квалифицированными специалистами действительного объема и количества выполненных работ, обоснованности нормативов материальных затрат и выхода готовой продукции; визуальное наблюдение при непосредственном обследовании складских помещений, производственных подразделений, состояния контрольно-пропускного режима.</a:t>
            </a:r>
            <a:endParaRPr lang="fr-CA" altLang="ru-RU" sz="1800" dirty="0" smtClean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982" y="4797152"/>
            <a:ext cx="2276078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3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 smtClean="0"/>
              <a:t>Различают следующие методы (способы, приемы) осуществления финансового контроля: проверки, обследования, надзор, анализ финансового состояния, наблюдения (мониторинг), ревизий.</a:t>
            </a:r>
          </a:p>
          <a:p>
            <a:pPr marL="0" indent="0">
              <a:buNone/>
            </a:pPr>
            <a:r>
              <a:rPr lang="ru-RU" altLang="ru-RU" sz="1800" dirty="0" smtClean="0"/>
              <a:t>Проверка производиться по отдельным вопросам финансовой деятельности на основе отчетной документации  и расходных документов. В случае выявления нарушения финансовой дисциплины намечаются меры по устранению их негативных последствий.</a:t>
            </a:r>
          </a:p>
          <a:p>
            <a:pPr marL="0" indent="0">
              <a:buNone/>
            </a:pPr>
            <a:r>
              <a:rPr lang="ru-RU" altLang="ru-RU" sz="1800" dirty="0" smtClean="0"/>
              <a:t>Обследование предполагает изучение отдельных аспектов функционирования предприятия, организаций с целью определения их финансового состояния  и возможных направлений развития.</a:t>
            </a:r>
          </a:p>
          <a:p>
            <a:pPr marL="0" indent="0">
              <a:buNone/>
            </a:pPr>
            <a:r>
              <a:rPr lang="ru-RU" altLang="ru-RU" sz="1800" dirty="0" smtClean="0"/>
              <a:t>Надзор представляет собой контроль за осуществлением финансовых операций в целях их привидения в соответствии с нормами и требованиями, предъявляемые действующим законодательством. Систематическое нарушение норм, требований, приводящие к ущемлению интересов партнеров субъекта контроля, влечет за собой в ряде случаев применение санкций, например, в виде отзыва лицензии на выполнение каких-либо видов деятельности (операций).</a:t>
            </a:r>
          </a:p>
          <a:p>
            <a:pPr marL="0" indent="0">
              <a:buNone/>
            </a:pPr>
            <a:r>
              <a:rPr lang="ru-RU" altLang="ru-RU" sz="1800" dirty="0" smtClean="0"/>
              <a:t>Наблюдение (мониторинг)- это постоянный контроль за использованием финансовых ресурсов субъектом контроля и его финансовым состоянием. Наблюдение может устанавливаться со стороны кредитора с согласия субъекта , а также может вводиться арбитражным судом при установлении признаков финансовой несостоятельности (невыполнения взятых на себя финансовых обязательств)предприятия.</a:t>
            </a:r>
          </a:p>
          <a:p>
            <a:pPr marL="0" indent="0">
              <a:buNone/>
            </a:pPr>
            <a:r>
              <a:rPr lang="ru-RU" altLang="ru-RU" sz="1800" dirty="0" smtClean="0"/>
              <a:t>Ревизия выступает в виде наиболее распространенного и всеобъемлющего метода финансового контроля. </a:t>
            </a:r>
          </a:p>
        </p:txBody>
      </p:sp>
    </p:spTree>
    <p:extLst>
      <p:ext uri="{BB962C8B-B14F-4D97-AF65-F5344CB8AC3E}">
        <p14:creationId xmlns:p14="http://schemas.microsoft.com/office/powerpoint/2010/main" val="13466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 smtClean="0"/>
              <a:t>Осуществляя ревизию или проверку, важно правильно выбрать метод изучения документов. Различают хронологический и систематизированный метод просмотра документов.</a:t>
            </a:r>
          </a:p>
          <a:p>
            <a:pPr marL="0" indent="0">
              <a:buNone/>
            </a:pPr>
            <a:r>
              <a:rPr lang="ru-RU" altLang="ru-RU" sz="1800" dirty="0" smtClean="0"/>
              <a:t>Хронологический метод – это изучение документов без их предварительной группировки в той последовательности, в какой они совершались. Такой метод приемлем при изучении документов небольших объектов контроля и совершенно не пригоден на крупных объектах, так как не позволяет охватить вниманием все хозяйственно-финансовые операции. Поэтому, осуществляя ревизию или проверку на крупных объектах, документы изучают по определенной системе, т.е. по отдельным операциям: например проверяются все документы, связанные с получение денег в кассу и выплатой их, или проверяются все документы, связанные с получением и списанием каких либо материалов и т.п. Такой метод изучения документа называется систематизированным.</a:t>
            </a:r>
          </a:p>
          <a:p>
            <a:pPr marL="0" indent="0">
              <a:buNone/>
            </a:pPr>
            <a:r>
              <a:rPr lang="ru-RU" altLang="ru-RU" sz="1800" dirty="0" smtClean="0"/>
              <a:t>Для того чтобы выявить нарушения в финансово-хозяйственной</a:t>
            </a:r>
          </a:p>
          <a:p>
            <a:pPr marL="0" indent="0">
              <a:buNone/>
            </a:pPr>
            <a:r>
              <a:rPr lang="ru-RU" altLang="ru-RU" sz="1800" dirty="0" smtClean="0"/>
              <a:t>деятельности имеется несколько методов установления</a:t>
            </a:r>
          </a:p>
          <a:p>
            <a:pPr marL="0" indent="0">
              <a:buNone/>
            </a:pPr>
            <a:r>
              <a:rPr lang="ru-RU" altLang="ru-RU" sz="1800" dirty="0" smtClean="0"/>
              <a:t>достоверности и правильности операций: формальный; </a:t>
            </a:r>
          </a:p>
          <a:p>
            <a:pPr marL="0" indent="0">
              <a:buNone/>
            </a:pPr>
            <a:r>
              <a:rPr lang="ru-RU" altLang="ru-RU" sz="1800" dirty="0" smtClean="0"/>
              <a:t>фактической проверки; встречной проверки; </a:t>
            </a:r>
          </a:p>
          <a:p>
            <a:pPr marL="0" indent="0">
              <a:buNone/>
            </a:pPr>
            <a:r>
              <a:rPr lang="ru-RU" altLang="ru-RU" sz="1800" dirty="0" smtClean="0"/>
              <a:t>корреспондирующий; аналитически-нормативный; </a:t>
            </a:r>
          </a:p>
          <a:p>
            <a:pPr marL="0" indent="0">
              <a:buNone/>
            </a:pPr>
            <a:r>
              <a:rPr lang="ru-RU" altLang="ru-RU" sz="1800" dirty="0" smtClean="0"/>
              <a:t>метод изучения законности финансово-хозяйственных операций.</a:t>
            </a:r>
          </a:p>
          <a:p>
            <a:pPr marL="0" indent="0">
              <a:buNone/>
            </a:pPr>
            <a:endParaRPr lang="ru-RU" altLang="ru-RU" sz="1800" dirty="0" smtClean="0"/>
          </a:p>
          <a:p>
            <a:pPr marL="0" indent="0">
              <a:buNone/>
            </a:pPr>
            <a:endParaRPr lang="ru-RU" altLang="ru-RU" sz="1800" dirty="0" smtClean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17032"/>
            <a:ext cx="2411760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03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 smtClean="0"/>
              <a:t>Осуществляя ревизию или проверку, важно правильно выбрать метод изучения документов. Различают хронологический и систематизированный метод просмотра документов.</a:t>
            </a:r>
          </a:p>
          <a:p>
            <a:pPr marL="0" indent="0">
              <a:buNone/>
            </a:pPr>
            <a:r>
              <a:rPr lang="ru-RU" altLang="ru-RU" sz="1800" dirty="0" smtClean="0"/>
              <a:t>Хронологический метод – это изучение документов без их предварительной группировки в той последовательности, в какой они совершались. Такой метод приемлем при изучении документов небольших объектов контроля и совершенно не пригоден на крупных объектах, так как не позволяет охватить вниманием все хозяйственно-финансовые операции. Поэтому, осуществляя ревизию или проверку на крупных объектах, документы изучают по определенной системе, т.е. по отдельным операциям: например проверяются все документы, связанные с получение денег в кассу и выплатой их, или проверяются все документы, связанные с получением и списанием каких либо материалов и т.п. Такой метод изучения документа называется систематизированным.</a:t>
            </a:r>
          </a:p>
          <a:p>
            <a:pPr marL="0" indent="0">
              <a:buNone/>
            </a:pPr>
            <a:r>
              <a:rPr lang="ru-RU" altLang="ru-RU" sz="1800" dirty="0" smtClean="0"/>
              <a:t>Для того чтобы выявить нарушения в финансово-хозяйственной деятельности имеется несколько методов установления достоверности и правильности операций: формальный; фактической проверки; встречной проверки; корреспондирующий; аналитически-нормативный; метод изучения законности финансово-хозяйственных операций.</a:t>
            </a:r>
          </a:p>
          <a:p>
            <a:pPr marL="0" indent="0">
              <a:buNone/>
            </a:pPr>
            <a:endParaRPr lang="ru-RU" altLang="ru-RU" sz="1800" dirty="0" smtClean="0"/>
          </a:p>
          <a:p>
            <a:pPr marL="0" indent="0">
              <a:buNone/>
            </a:pPr>
            <a:endParaRPr lang="ru-RU" altLang="ru-RU" sz="1800" dirty="0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004" y="5157192"/>
            <a:ext cx="1995996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34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 smtClean="0"/>
              <a:t>Формальный метод заключается в контроле за правильностью оформления документа (соблюдена ли установленная форма; наличие подписей и их достоверность; наличие печатей, штампов; заполнены все реквизиты; наличие исправлений, подчисток; правильность итогов и т.п.).</a:t>
            </a:r>
          </a:p>
          <a:p>
            <a:pPr marL="0" indent="0">
              <a:buNone/>
            </a:pPr>
            <a:r>
              <a:rPr lang="ru-RU" altLang="ru-RU" sz="1800" dirty="0" smtClean="0"/>
              <a:t>Метод фактической проверки состоит в проведении инвентаризации материальных ценностей и денежных средств с целью установления их сохранности.</a:t>
            </a:r>
          </a:p>
          <a:p>
            <a:pPr marL="0" indent="0">
              <a:buNone/>
            </a:pPr>
            <a:r>
              <a:rPr lang="ru-RU" altLang="ru-RU" sz="1800" dirty="0" smtClean="0"/>
              <a:t>Аналитически-информативный метод состоит в химико-технологическом анализе выпускаемой продукции; в контроле выпускаемой продукции; в контрольных замерах; в проверке фактически выполненных работ, затраченного времени; в проверке соблюдения установленных форм и нормативов и т.д.</a:t>
            </a:r>
          </a:p>
          <a:p>
            <a:pPr marL="0" indent="0">
              <a:buNone/>
            </a:pPr>
            <a:r>
              <a:rPr lang="ru-RU" altLang="ru-RU" sz="1800" dirty="0" smtClean="0"/>
              <a:t>Метод встречной проверки представляет собой установление достоверности той или иной финансово-хозяйственной операции, отраженной на проверяемом объекте, через его партнеров, клиентов, участвующих в совершении этой операции. Цель такой проверки – убедиться, что значащаяся в документах финансово-хозяйственная операция действительно имела место.</a:t>
            </a:r>
          </a:p>
          <a:p>
            <a:pPr marL="0" indent="0">
              <a:buNone/>
            </a:pPr>
            <a:r>
              <a:rPr lang="ru-RU" altLang="ru-RU" sz="1800" dirty="0" smtClean="0"/>
              <a:t>Корреспондирующий метод представляет собой сопоставление одной и той же операции, отраженной в различных документах и различных подразделениях подконтрольного объекта по частям или полностью. Если в результате такого сопоставления не получается одна и та же цифра, значит в документах скрыта незаконная операция, хищение, приписка и т.п.</a:t>
            </a:r>
          </a:p>
          <a:p>
            <a:pPr marL="0" indent="0">
              <a:buNone/>
            </a:pPr>
            <a:endParaRPr lang="ru-RU" altLang="ru-RU" sz="1800" dirty="0" smtClean="0"/>
          </a:p>
          <a:p>
            <a:pPr marL="0" indent="0">
              <a:buNone/>
            </a:pPr>
            <a:endParaRPr lang="ru-RU" altLang="ru-RU" sz="1800" dirty="0" smtClean="0"/>
          </a:p>
          <a:p>
            <a:pPr marL="0" indent="0">
              <a:buNone/>
            </a:pPr>
            <a:endParaRPr lang="ru-RU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535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 smtClean="0"/>
              <a:t>Метод изучение законности финансово-хозяйственной операции состоит в установлении соответствия произведенной операции действующим законом, инструкциям, приказам, распоряжениям. Дело в том, что нередко финансово-хозяйственная операция после применения всех предыдущих методов проверки может выглядеть достоверной и правильной, в то время как она просто незаконная.</a:t>
            </a:r>
          </a:p>
          <a:p>
            <a:pPr marL="0" indent="0">
              <a:buNone/>
            </a:pPr>
            <a:r>
              <a:rPr lang="ru-RU" altLang="ru-RU" sz="1800" dirty="0" smtClean="0"/>
              <a:t>Результативность ревизии или проверки в значительной степени зависит от качества составленного акта.</a:t>
            </a:r>
          </a:p>
          <a:p>
            <a:pPr marL="0" indent="0">
              <a:buNone/>
            </a:pPr>
            <a:r>
              <a:rPr lang="ru-RU" altLang="ru-RU" sz="1800" dirty="0" smtClean="0"/>
              <a:t>Составление акта начинается задолго до написания самого текста. Обилие и разнообразие вопросов, с которыми проверяющий сталкивается в процессе своей работы, обязывает его с самого начала ревизии (проверки) подбирать и систематизировать материал в соответствии с разделами и вопросами программы и рабочего плана.</a:t>
            </a:r>
          </a:p>
          <a:p>
            <a:pPr marL="0" indent="0">
              <a:buNone/>
            </a:pPr>
            <a:r>
              <a:rPr lang="ru-RU" altLang="ru-RU" sz="1800" dirty="0" smtClean="0"/>
              <a:t>На основе систематизированного материала составляется акт. Акт ревизии (справка) – это не просто перечень допущенных нарушений финансово-хозяйственной деятельности, это документ, который должен послужить основанием для правильных выводов о качестве, законности, целесообразности работы проверяемого объекта и на базе этого для выработки реальных предложений, рекомендаций, предписаний в целях устранения выявленных нарушений, принятия мер к виновным лицам. В связи с этим к акту ревизии (справке) предъявляется ряд требований.</a:t>
            </a:r>
          </a:p>
          <a:p>
            <a:pPr marL="0" indent="0">
              <a:buNone/>
            </a:pPr>
            <a:endParaRPr lang="ru-RU" altLang="ru-RU" sz="1800" dirty="0" smtClean="0"/>
          </a:p>
          <a:p>
            <a:pPr marL="0" indent="0">
              <a:buNone/>
            </a:pPr>
            <a:endParaRPr lang="ru-RU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4322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6122690"/>
          </a:xfrm>
        </p:spPr>
        <p:txBody>
          <a:bodyPr/>
          <a:lstStyle/>
          <a:p>
            <a:pPr marL="0" indent="0">
              <a:buNone/>
            </a:pPr>
            <a:r>
              <a:rPr lang="ru-RU" sz="1800" b="0" i="0" dirty="0" smtClean="0">
                <a:solidFill>
                  <a:srgbClr val="000000"/>
                </a:solidFill>
                <a:effectLst/>
                <a:latin typeface="Verdana"/>
              </a:rPr>
              <a:t>Система органов финансового контроля в развитых странах однотипна и включает:</a:t>
            </a:r>
          </a:p>
          <a:p>
            <a:r>
              <a:rPr lang="ru-RU" sz="1800" b="0" i="0" dirty="0" smtClean="0">
                <a:solidFill>
                  <a:srgbClr val="000000"/>
                </a:solidFill>
                <a:effectLst/>
                <a:latin typeface="Verdana"/>
              </a:rPr>
              <a:t>1) счетную палату с подчинением парламенту или президенту страны. Цель этого ведомства – контроль за расходованием государственных средств и государственного имущества;</a:t>
            </a:r>
          </a:p>
          <a:p>
            <a:r>
              <a:rPr lang="ru-RU" sz="1800" b="0" i="0" dirty="0" smtClean="0">
                <a:solidFill>
                  <a:srgbClr val="000000"/>
                </a:solidFill>
                <a:effectLst/>
                <a:latin typeface="Verdana"/>
              </a:rPr>
              <a:t>2) налоговое ведомство, контролирующее поступление налоговых доходов в государственную казну;</a:t>
            </a:r>
          </a:p>
          <a:p>
            <a:r>
              <a:rPr lang="ru-RU" sz="1800" b="0" i="0" dirty="0" smtClean="0">
                <a:solidFill>
                  <a:srgbClr val="000000"/>
                </a:solidFill>
                <a:effectLst/>
                <a:latin typeface="Verdana"/>
              </a:rPr>
              <a:t>3) контролирующие структуры в составе государственных ведомств, осуществляющие проверки и ревизии подведомственных учреждений;</a:t>
            </a:r>
          </a:p>
          <a:p>
            <a:r>
              <a:rPr lang="ru-RU" sz="1800" b="0" i="0" dirty="0" smtClean="0">
                <a:solidFill>
                  <a:srgbClr val="000000"/>
                </a:solidFill>
                <a:effectLst/>
                <a:latin typeface="Verdana"/>
              </a:rPr>
              <a:t>4) аудиторские фирмы, осуществляющие на коммерческой основе проверку и подтверждение законности финансовых операций и достоверности отчетности;</a:t>
            </a:r>
          </a:p>
          <a:p>
            <a:r>
              <a:rPr lang="ru-RU" sz="1800" b="0" i="0" dirty="0" smtClean="0">
                <a:solidFill>
                  <a:srgbClr val="000000"/>
                </a:solidFill>
                <a:effectLst/>
                <a:latin typeface="Verdana"/>
              </a:rPr>
              <a:t>5) службы внутреннего контроля на предприятиях, задачи которых – снижение издержек, оптимизация финансовых потоков и увеличение прибыли.</a:t>
            </a:r>
          </a:p>
          <a:p>
            <a:pPr marL="0" indent="0">
              <a:buNone/>
            </a:pPr>
            <a:endParaRPr lang="fr-CA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4352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95736" y="332656"/>
            <a:ext cx="6768752" cy="633670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 smtClean="0"/>
              <a:t>Одним из наиболее важных рычагов управления финансовой системы является финансовый контроль. Назначение финансового контроля заключается в содействии успешной реализации финансовой политики государства, обеспечении процесса формирования и эффективного использования финансовых ресурсов во всех сферах и звеньях народного хозяйства. Финансовый контроль является формой реализации контрольной функции финансов.</a:t>
            </a:r>
          </a:p>
          <a:p>
            <a:pPr marL="0" indent="0">
              <a:buNone/>
            </a:pPr>
            <a:r>
              <a:rPr lang="ru-RU" altLang="ru-RU" sz="1800" dirty="0" smtClean="0"/>
              <a:t>Необходимость финансового контроля, его сущность и значение определяются Конституцией Республики Казахстан.</a:t>
            </a:r>
          </a:p>
          <a:p>
            <a:pPr marL="0" indent="0">
              <a:buNone/>
            </a:pPr>
            <a:r>
              <a:rPr lang="ru-RU" altLang="ru-RU" sz="1800" b="1" dirty="0" smtClean="0"/>
              <a:t>Финансовый контроль </a:t>
            </a:r>
            <a:r>
              <a:rPr lang="ru-RU" altLang="ru-RU" sz="1800" dirty="0" smtClean="0"/>
              <a:t>- это контроль за законностью и целесообразностью действий в области образования, распределения и использования денежных фондов государства и субъектов местного самоуправления в целях эффективного социально-экономического развития страны и отдельных регионов. Финансовый контроль является важнейшим средством обеспечения законности в финансовой и хозяйственной деятельности государства. </a:t>
            </a:r>
          </a:p>
          <a:p>
            <a:pPr marL="0" indent="0">
              <a:buNone/>
            </a:pPr>
            <a:r>
              <a:rPr lang="ru-RU" altLang="ru-RU" sz="1800" b="1" dirty="0" smtClean="0"/>
              <a:t>Предметом  финансово – хозяйственного  контроля  </a:t>
            </a:r>
            <a:r>
              <a:rPr lang="ru-RU" altLang="ru-RU" sz="1800" dirty="0" smtClean="0"/>
              <a:t>является  процесс  расширенного  воспроизводства  и  соблюдения  нормативно – правового  регулирования  в  условиях  рыночной  экономики.</a:t>
            </a:r>
            <a:endParaRPr lang="fr-CA" altLang="ru-RU" sz="1800" dirty="0" smtClean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0493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3" y="5013176"/>
            <a:ext cx="10493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1700" dirty="0" smtClean="0"/>
              <a:t>Эффективность финансового контроля во многом определяется его рациональной организации: четкого определения субъектов контроля, их прав и обязанностей, сочетания форм и методов проведения финансового контроля.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700" dirty="0" smtClean="0"/>
              <a:t>Общегосударственный финансовый контроль осуществляют органы государственной власти и управления: Аппарат Президента, Парламент Республики Казахстан, Правительство, местные представительные органы (собрания депутатов), органы местных организаций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700" dirty="0" smtClean="0"/>
              <a:t>Счетный комитет является полноправным членом INTOSAI, а также членом двух других региональных формирований: Европейской организации высших органов финансового контроля (EUROSAI) и Азиатской организации высших органов финансового контроля (ASOSAI).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700" dirty="0" smtClean="0"/>
              <a:t>Счетным комитетом при помощи и поддержке ЮСАИД были разработаны Стандарты государственного финансового контроля, которые обязательны для применения всеми органами финансового контроля Республики Казахстан и которые основываются на международно-принятых аудиторских стандартах Международной организации высших органов финансового контроля (INTOSAI).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700" dirty="0" smtClean="0"/>
              <a:t>В настоящее время в Управлении контрольных мероприятий Счетного комитета работает 18 ревизоров. Основной задачей ревизоров является проведение качественных контрольных мероприятий: контроль на соответствие, контроль финансовой отчетности 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700" dirty="0"/>
              <a:t> </a:t>
            </a:r>
            <a:r>
              <a:rPr lang="ru-RU" altLang="ru-RU" sz="1700" dirty="0" smtClean="0"/>
              <a:t>                             контроль эффективности, соответствующих международным стандартам.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700" dirty="0"/>
              <a:t> </a:t>
            </a:r>
            <a:r>
              <a:rPr lang="ru-RU" altLang="ru-RU" sz="1700" dirty="0" smtClean="0"/>
              <a:t>                              Ревизоры работают тесно с членами Счетного комитета, консультантом по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700" dirty="0"/>
              <a:t> </a:t>
            </a:r>
            <a:r>
              <a:rPr lang="ru-RU" altLang="ru-RU" sz="1700" dirty="0" smtClean="0"/>
              <a:t>                              юридическим вопросам под общим руководством Председателя Счетного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700" dirty="0"/>
              <a:t> </a:t>
            </a:r>
            <a:r>
              <a:rPr lang="ru-RU" altLang="ru-RU" sz="1700" dirty="0" smtClean="0"/>
              <a:t>                             комитета.</a:t>
            </a:r>
          </a:p>
          <a:p>
            <a:pPr marL="0" indent="0">
              <a:spcBef>
                <a:spcPts val="0"/>
              </a:spcBef>
              <a:buNone/>
            </a:pPr>
            <a:endParaRPr lang="ru-RU" altLang="ru-RU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800" dirty="0" smtClean="0"/>
              <a:t>                             </a:t>
            </a:r>
            <a:endParaRPr lang="fr-CA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5008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1800" dirty="0" smtClean="0"/>
              <a:t>К негосударственным видам финансового контроля относятся внутрихозяйственный, контроль со стороны коммерческих банков и страховых компаний, аудиторский контроль.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800" dirty="0" smtClean="0"/>
              <a:t>Внутрихозяйственный финансовый контроль производится экономическими службами самого предприятия – бухгалтерией, финансовым отделом, службой финансового менеджмента и прочими – за финансами своего предприятия, его филиалов и дочерних структур. За соблюдение государственной финансовой дисциплины и финансового законодательства в первую очередь отвечает главный бухгалтер. Аудиторский контроль – независимый вневедомственный финансовый контроль, который проводится с целью проверки правильности ведения учета и достоверности бухгалтерской отчетности. Это – независимая экспертиза финансового состояния коммерческих структур, осуществляемая за их счет.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800" dirty="0" smtClean="0"/>
              <a:t>В качестве аудитора могут выступать физические лица, прошедшие государственную аттестацию и зарегистрированные в качестве предпринимателей-аудиторов, так и аудиторские фирмы (в том числе иностранные).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800" dirty="0" smtClean="0"/>
              <a:t>Аудиторская проверка – обязательное или добровольное (инициативное) мероприятие, осуществляемое на основе договора, заключающееся в сборе и оценке информации о финансовом положении лица, подлежащего аудиту.</a:t>
            </a:r>
          </a:p>
          <a:p>
            <a:pPr marL="0" indent="0">
              <a:spcBef>
                <a:spcPts val="0"/>
              </a:spcBef>
              <a:buNone/>
            </a:pPr>
            <a:endParaRPr lang="ru-RU" altLang="ru-RU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800" dirty="0" smtClean="0"/>
              <a:t>                           </a:t>
            </a:r>
            <a:endParaRPr lang="fr-CA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25549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195736" y="332656"/>
            <a:ext cx="6768752" cy="6336704"/>
          </a:xfrm>
        </p:spPr>
        <p:txBody>
          <a:bodyPr/>
          <a:lstStyle/>
          <a:p>
            <a:pPr marL="0" indent="0">
              <a:buNone/>
            </a:pPr>
            <a:endParaRPr lang="ru-RU" altLang="ru-RU" sz="1800" b="1" dirty="0" smtClean="0"/>
          </a:p>
          <a:p>
            <a:pPr marL="0" indent="0">
              <a:buNone/>
            </a:pPr>
            <a:r>
              <a:rPr lang="ru-RU" sz="1800" b="0" i="1" dirty="0" smtClean="0">
                <a:solidFill>
                  <a:srgbClr val="333333"/>
                </a:solidFill>
                <a:effectLst/>
                <a:latin typeface="Tahoma"/>
              </a:rPr>
              <a:t>Объектами</a:t>
            </a:r>
            <a:r>
              <a:rPr lang="ru-RU" sz="1800" b="0" i="0" dirty="0" smtClean="0">
                <a:solidFill>
                  <a:srgbClr val="333333"/>
                </a:solidFill>
                <a:effectLst/>
                <a:latin typeface="Tahoma"/>
              </a:rPr>
              <a:t> финансового контроля выступают количественные и качественные параметры и показатели, характеризующие входящие и исходящие потоки финансовых ресурсов на макро- и микроуровне, процессы образования и использования доходов органов государственной власти, организаций и домашних хозяйств. </a:t>
            </a:r>
          </a:p>
          <a:p>
            <a:pPr marL="0" indent="0">
              <a:buNone/>
            </a:pPr>
            <a:r>
              <a:rPr lang="ru-RU" sz="1800" b="0" i="1" dirty="0" smtClean="0">
                <a:solidFill>
                  <a:srgbClr val="333333"/>
                </a:solidFill>
                <a:effectLst/>
                <a:latin typeface="Tahoma"/>
              </a:rPr>
              <a:t>Субъекты </a:t>
            </a:r>
            <a:r>
              <a:rPr lang="ru-RU" sz="1800" b="0" i="0" dirty="0" smtClean="0">
                <a:solidFill>
                  <a:srgbClr val="333333"/>
                </a:solidFill>
                <a:effectLst/>
                <a:latin typeface="Tahoma"/>
              </a:rPr>
              <a:t>финансового контроля выступают в двух качествах: контролируемые субъекты – органы власти, организации и физические лица, деятельность которых подлежит внешнему контролю со стороны контролирующих органов и лиц; контролирующие субъекты – уполномоченные органы государственной власти и их должностные лица, специализированные контролирующие органы и квалифицированные специалисты, осуществляющие контрольную деятельность на законных основаниях</a:t>
            </a:r>
            <a:endParaRPr lang="fr-CA" altLang="ru-RU" sz="1800" dirty="0" smtClean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04933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9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0"/>
            <a:ext cx="8579296" cy="6552728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 smtClean="0"/>
              <a:t>Формально объектом финансового контроля являются финансовые показатели деятельности, но так как они либо регламентируют процесс формирования, распределения, перераспределения и использования финансовых ресурсов, либо отражает результативность их кругооборота, фактически объектом финансового контроля становится весь процесс производственно-хозяйственной деятельности. Этим и определяется огромная роль финансового контроля в системе управления.</a:t>
            </a:r>
          </a:p>
          <a:p>
            <a:pPr marL="0" indent="0">
              <a:buNone/>
            </a:pPr>
            <a:r>
              <a:rPr lang="ru-RU" altLang="ru-RU" sz="1800" dirty="0" smtClean="0"/>
              <a:t>Необходимым условием эффективности финансового контроля является система бухгалтерского учета, обеспечивающая достоверность и полноту отражения движения стоимостных показателей деятельности подотчетного юридического или физического лица. Только при таком условии результаты финансового контроля дают возможность для анализа и объективной оценки динамики финансовых показателей и корректировки хода реализации финансовой политики определенного периода развития, как отдельной сферы деятельности, так и всего государства.</a:t>
            </a:r>
          </a:p>
          <a:p>
            <a:pPr marL="0" indent="0">
              <a:buNone/>
            </a:pPr>
            <a:r>
              <a:rPr lang="ru-RU" altLang="ru-RU" sz="1800" dirty="0" smtClean="0"/>
              <a:t>Специфика финансового контроля состоит в том, что он осуществляется в денежной форме. Его непосредственным объектом являются процессы формирования доходов и накоплений, создание и использование денежных фондов. Однако действие финансового контроля распределяется на более широкий круг денежных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10598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051720" y="332656"/>
            <a:ext cx="6912768" cy="633670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700" b="1" dirty="0" smtClean="0"/>
              <a:t>Основными задачами финансового контроля в отношени­ях, регулируемых финансовым правом, являются:  </a:t>
            </a:r>
          </a:p>
          <a:p>
            <a:pPr>
              <a:buAutoNum type="arabicParenR"/>
            </a:pPr>
            <a:r>
              <a:rPr lang="ru-RU" altLang="ru-RU" sz="1700" dirty="0" smtClean="0"/>
              <a:t>проверка правильности использования государственными и муниципальными предприятиями, учреждениями, организация­ми находящихся в их хозяйственном ведении или оперативном управлении денежных ресурсов (бюджетных и собственных средств, банковских ссуд, внебюджетных и других средств); 2</a:t>
            </a:r>
          </a:p>
          <a:p>
            <a:pPr>
              <a:buAutoNum type="arabicParenR"/>
            </a:pPr>
            <a:r>
              <a:rPr lang="ru-RU" altLang="ru-RU" sz="1700" dirty="0" smtClean="0"/>
              <a:t>проверка соблюдения правил совершения финансовых опера­ций, расчетов и хранения денежных средств предприятиями, ор­ганизациями, учреждениями;  </a:t>
            </a:r>
          </a:p>
          <a:p>
            <a:pPr>
              <a:buAutoNum type="arabicParenR"/>
            </a:pPr>
            <a:r>
              <a:rPr lang="ru-RU" altLang="ru-RU" sz="1700" dirty="0" smtClean="0"/>
              <a:t>содействие сбалансированности между потребностью в финансовых ресурсах и размерами денежных доходов и фондов народного хозяйства; </a:t>
            </a:r>
          </a:p>
          <a:p>
            <a:pPr>
              <a:buAutoNum type="arabicParenR"/>
            </a:pPr>
            <a:r>
              <a:rPr lang="ru-RU" altLang="ru-RU" sz="1700" dirty="0" smtClean="0"/>
              <a:t>обеспечение своевременности и полноты выполнения финансовых обязательств перед государственным бюджетом;  </a:t>
            </a:r>
          </a:p>
          <a:p>
            <a:pPr>
              <a:buAutoNum type="arabicParenR"/>
            </a:pPr>
            <a:r>
              <a:rPr lang="ru-RU" altLang="ru-RU" sz="1700" dirty="0" smtClean="0"/>
              <a:t>выявление внутрипроизводственных резервов роста финансовых ресурсов, в том числе по снижению себестоимости и повышению рентабельности;  </a:t>
            </a:r>
          </a:p>
          <a:p>
            <a:pPr>
              <a:buAutoNum type="arabicParenR"/>
            </a:pPr>
            <a:r>
              <a:rPr lang="ru-RU" altLang="ru-RU" sz="1700" dirty="0" smtClean="0"/>
              <a:t>содействие рациональному расходованию материальных ценностей и денежных ресурсов на предприятиях, в организациях и бюджетных учреждениях, а также правильному ведению бухгалтерского учета и отчетности; </a:t>
            </a:r>
            <a:endParaRPr lang="fr-CA" altLang="ru-RU" sz="1700" dirty="0" smtClean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712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6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267744" y="332656"/>
            <a:ext cx="6696744" cy="6336704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700" dirty="0" smtClean="0"/>
              <a:t>7) обеспечение соблюдения законодательства и нормативных актов, в том числе в области налогообложения предприятий, относящихся к различным организационно-правовым формам; финансовый контроль не ограничивается про­веркой только денежных средств. </a:t>
            </a:r>
          </a:p>
          <a:p>
            <a:pPr marL="0" indent="0">
              <a:buNone/>
            </a:pPr>
            <a:r>
              <a:rPr lang="ru-RU" altLang="ru-RU" sz="1700" dirty="0" smtClean="0"/>
              <a:t>В конечном итоге он означает контроль за использованием материальных, трудовых, природ­ных и других ресурсов страны, поскольку в современных условиях процесс производства и распределения опосредуется денежными отношениями. финансовый контроль является функцией управления производительными силами и производственными отношениями. финансовый контроль направлен на обеспечение динамичного развития обще­ственного и частного производства, ускорение научно-техническо­го прогресса, всемерное улучшение качества работы во всех звень­ях народного хозяйства. Он охватывает производственную и не­производственную сферы и нацелен на повышение экономическо­го стимулирования, на рациональное и бережное расходование материальных, трудовых и финансовых ресурсов и природных бо­гатств, сокращение непроизводительных расходов и потерь, пресе­чение бесхозяйственности и расточительства.</a:t>
            </a:r>
          </a:p>
          <a:p>
            <a:pPr marL="0" indent="0">
              <a:buNone/>
            </a:pPr>
            <a:endParaRPr lang="fr-CA" altLang="ru-RU" sz="1700" dirty="0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2123728" cy="242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80719"/>
          </a:xfrm>
        </p:spPr>
        <p:txBody>
          <a:bodyPr/>
          <a:lstStyle/>
          <a:p>
            <a:pPr marL="0" indent="0">
              <a:buNone/>
            </a:pPr>
            <a:r>
              <a:rPr lang="ru-RU" sz="1700" b="0" i="0" dirty="0" smtClean="0">
                <a:solidFill>
                  <a:srgbClr val="000000"/>
                </a:solidFill>
                <a:effectLst/>
                <a:latin typeface="Tahoma"/>
              </a:rPr>
              <a:t>Финансовый контроль подразделяется на несколько видов по разным основаниям.</a:t>
            </a:r>
          </a:p>
          <a:p>
            <a:r>
              <a:rPr lang="ru-RU" sz="1700" b="1" i="0" dirty="0" smtClean="0">
                <a:solidFill>
                  <a:srgbClr val="000000"/>
                </a:solidFill>
                <a:effectLst/>
                <a:latin typeface="Tahoma"/>
              </a:rPr>
              <a:t>В зависимости от времени проведения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ahoma"/>
              </a:rPr>
              <a:t> он может быть предварительным, текущим и последующим. Такие виды контроля свойственны деятельности всех контролирующих органов.</a:t>
            </a:r>
          </a:p>
          <a:p>
            <a:r>
              <a:rPr lang="ru-RU" sz="1700" b="1" i="0" dirty="0" smtClean="0">
                <a:solidFill>
                  <a:srgbClr val="000000"/>
                </a:solidFill>
                <a:effectLst/>
                <a:latin typeface="Tahoma"/>
              </a:rPr>
              <a:t>Предварительный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ahoma"/>
              </a:rPr>
              <a:t> финансовый контроль осуществляется до совершения операций по образованию, распределению и использованию денежных фондов. Поэтому он имеет важное значение для предупреждения нарушений финансовой дисциплины.</a:t>
            </a:r>
          </a:p>
          <a:p>
            <a:r>
              <a:rPr lang="ru-RU" sz="1700" b="1" i="0" dirty="0" smtClean="0">
                <a:solidFill>
                  <a:srgbClr val="000000"/>
                </a:solidFill>
                <a:effectLst/>
                <a:latin typeface="Tahoma"/>
              </a:rPr>
              <a:t>Текущий 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ahoma"/>
              </a:rPr>
              <a:t>(оперативный) финансовый контроль — это контроль, осуществляемый в процессе совершения денежных операций (в ходе выполнения финансовых обязательств перед государством, получения и использования денежных средств для административно-хозяйственных расходов и т. д.).</a:t>
            </a:r>
          </a:p>
          <a:p>
            <a:r>
              <a:rPr lang="ru-RU" sz="1700" b="1" i="0" dirty="0" smtClean="0">
                <a:solidFill>
                  <a:srgbClr val="000000"/>
                </a:solidFill>
                <a:effectLst/>
                <a:latin typeface="Tahoma"/>
              </a:rPr>
              <a:t>Последующий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ahoma"/>
              </a:rPr>
              <a:t> финансовый контроль — это контроль, осуществляемый после совершения финансовых операций (после исполнения доходной и расходной частей бюджета и т. п.). В этом случае определяется состояние финансовой дисциплины, выявляются ее нарушения, пути предупреждения и меры по их устранению.</a:t>
            </a:r>
          </a:p>
          <a:p>
            <a:r>
              <a:rPr lang="ru-RU" sz="1700" b="0" i="0" dirty="0" smtClean="0">
                <a:solidFill>
                  <a:srgbClr val="000000"/>
                </a:solidFill>
                <a:effectLst/>
                <a:latin typeface="Tahoma"/>
              </a:rPr>
              <a:t>Можно выделить </a:t>
            </a:r>
            <a:r>
              <a:rPr lang="ru-RU" sz="1700" b="1" i="0" dirty="0" smtClean="0">
                <a:solidFill>
                  <a:srgbClr val="000000"/>
                </a:solidFill>
                <a:effectLst/>
                <a:latin typeface="Tahoma"/>
              </a:rPr>
              <a:t>обязательный и инициативный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ahoma"/>
              </a:rPr>
              <a:t> финансовый контроль. Обязательный проводится:</a:t>
            </a:r>
          </a:p>
          <a:p>
            <a:pPr>
              <a:buFont typeface="Arial"/>
              <a:buChar char="•"/>
            </a:pPr>
            <a:r>
              <a:rPr lang="ru-RU" sz="1700" b="0" i="0" dirty="0" smtClean="0">
                <a:solidFill>
                  <a:srgbClr val="000000"/>
                </a:solidFill>
                <a:effectLst/>
                <a:latin typeface="Tahoma"/>
              </a:rPr>
              <a:t>в силу требований законодательства;</a:t>
            </a:r>
          </a:p>
          <a:p>
            <a:pPr>
              <a:buFont typeface="Arial"/>
              <a:buChar char="•"/>
            </a:pPr>
            <a:r>
              <a:rPr lang="ru-RU" sz="1700" b="0" i="0" dirty="0" smtClean="0">
                <a:solidFill>
                  <a:srgbClr val="000000"/>
                </a:solidFill>
                <a:effectLst/>
                <a:latin typeface="Tahoma"/>
              </a:rPr>
              <a:t>по решению компетентных государственных органов.</a:t>
            </a:r>
          </a:p>
          <a:p>
            <a:pPr marL="0" indent="0">
              <a:buNone/>
            </a:pPr>
            <a:endParaRPr lang="fr-CA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5670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1800" dirty="0" smtClean="0"/>
              <a:t>Финансовый контроль подразделяют в зависимости:</a:t>
            </a:r>
          </a:p>
          <a:p>
            <a:pPr marL="0" indent="0">
              <a:buNone/>
            </a:pPr>
            <a:r>
              <a:rPr lang="ru-RU" altLang="ru-RU" sz="1800" dirty="0" smtClean="0"/>
              <a:t>1) </a:t>
            </a:r>
            <a:r>
              <a:rPr lang="ru-RU" altLang="ru-RU" sz="1800" b="1" dirty="0" smtClean="0"/>
              <a:t>от основания проведения </a:t>
            </a:r>
            <a:r>
              <a:rPr lang="ru-RU" altLang="ru-RU" sz="1800" dirty="0" smtClean="0"/>
              <a:t>- на обязательный и инициативный.</a:t>
            </a:r>
          </a:p>
          <a:p>
            <a:pPr marL="0" indent="0">
              <a:buNone/>
            </a:pPr>
            <a:r>
              <a:rPr lang="ru-RU" altLang="ru-RU" sz="1800" dirty="0" smtClean="0"/>
              <a:t>Обязательный - финансовый контроль, осуществляемый субъектом контроля в силу требования закона. Инициативный - финансовый контроль, осуществляемый объектом контроля по собственной инициативе.</a:t>
            </a:r>
          </a:p>
          <a:p>
            <a:pPr marL="0" indent="0">
              <a:buNone/>
            </a:pPr>
            <a:r>
              <a:rPr lang="ru-RU" altLang="ru-RU" sz="1800" b="1" dirty="0" smtClean="0"/>
              <a:t>2) от формы</a:t>
            </a:r>
            <a:r>
              <a:rPr lang="ru-RU" altLang="ru-RU" sz="1800" dirty="0" smtClean="0"/>
              <a:t> - непосредственный и опосредованный.</a:t>
            </a:r>
          </a:p>
          <a:p>
            <a:pPr marL="0" indent="0">
              <a:buNone/>
            </a:pPr>
            <a:r>
              <a:rPr lang="ru-RU" altLang="ru-RU" sz="1800" dirty="0" smtClean="0"/>
              <a:t>Непосредственный - финансовый контроль, осуществляемый непосредственно на объекте контроля посредством проведения проверки первичной бухгалтерской документации, инвентаризации товарно-материальных ценностей.</a:t>
            </a:r>
          </a:p>
          <a:p>
            <a:pPr marL="0" indent="0">
              <a:buNone/>
            </a:pPr>
            <a:r>
              <a:rPr lang="ru-RU" altLang="ru-RU" sz="1800" dirty="0" smtClean="0"/>
              <a:t>Опосредованный - финансовый контроль, осуществляемый вне объекта посредством проведения проверки отчетной документации.</a:t>
            </a:r>
          </a:p>
          <a:p>
            <a:pPr marL="0" indent="0">
              <a:buNone/>
            </a:pPr>
            <a:r>
              <a:rPr lang="ru-RU" altLang="ru-RU" sz="1800" b="1" dirty="0" smtClean="0"/>
              <a:t>3) от соотношения субъекта и объекта </a:t>
            </a:r>
            <a:r>
              <a:rPr lang="ru-RU" altLang="ru-RU" sz="1800" dirty="0" smtClean="0"/>
              <a:t>- внешний и внутренний.</a:t>
            </a:r>
          </a:p>
          <a:p>
            <a:pPr marL="0" indent="0">
              <a:buNone/>
            </a:pPr>
            <a:r>
              <a:rPr lang="ru-RU" altLang="ru-RU" sz="1800" dirty="0" smtClean="0"/>
              <a:t>Внешний - финансовый контроль, осуществляемый субъектом контроля в отношении организационно неподчиненного объекта. Внешний контроль осуществляется в отношении организационно неподчиненных объектов. Например, Министерство финансов проверяет предприятие, находящееся в ведении Министерства промышленности.</a:t>
            </a:r>
          </a:p>
          <a:p>
            <a:pPr marL="0" indent="0">
              <a:buNone/>
            </a:pPr>
            <a:r>
              <a:rPr lang="ru-RU" altLang="ru-RU" sz="1800" dirty="0" smtClean="0"/>
              <a:t>                             Внутренний - финансовый контроль, осуществляемый в рамках  одной</a:t>
            </a:r>
          </a:p>
          <a:p>
            <a:pPr marL="0" indent="0">
              <a:buNone/>
            </a:pPr>
            <a:r>
              <a:rPr lang="ru-RU" altLang="ru-RU" sz="1800" dirty="0"/>
              <a:t> </a:t>
            </a:r>
            <a:r>
              <a:rPr lang="ru-RU" altLang="ru-RU" sz="1800" dirty="0" smtClean="0"/>
              <a:t>                            организационной системы. Например, министерство проверяет </a:t>
            </a:r>
          </a:p>
          <a:p>
            <a:pPr marL="0" indent="0">
              <a:buNone/>
            </a:pPr>
            <a:r>
              <a:rPr lang="ru-RU" altLang="ru-RU" sz="1800" dirty="0"/>
              <a:t> </a:t>
            </a:r>
            <a:r>
              <a:rPr lang="ru-RU" altLang="ru-RU" sz="1800" dirty="0" smtClean="0"/>
              <a:t>                            финансовые операции подчиненного ему предприятия.</a:t>
            </a:r>
          </a:p>
          <a:p>
            <a:pPr marL="0" indent="0">
              <a:buNone/>
            </a:pPr>
            <a:r>
              <a:rPr lang="ru-RU" altLang="ru-RU" sz="1800" dirty="0" smtClean="0"/>
              <a:t>  </a:t>
            </a:r>
            <a:endParaRPr lang="fr-CA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3738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55272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altLang="ru-RU" sz="1800" b="1" dirty="0" smtClean="0"/>
              <a:t>4) от субъектов контроля </a:t>
            </a:r>
            <a:r>
              <a:rPr lang="ru-RU" altLang="ru-RU" sz="1800" dirty="0" smtClean="0"/>
              <a:t>- государственный, общественный, независимый.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800" dirty="0" smtClean="0"/>
              <a:t>Государственный - финансовый контроль, осуществляемый уполномоченным на то государственным органом.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800" dirty="0" smtClean="0"/>
              <a:t>Общественный - финансовый контроль, осуществляемый непосредственно населением или чрез общественные организации.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800" dirty="0" smtClean="0"/>
              <a:t>Независимый - финансовый контроль, осуществляемый специализированным хозяйствующим субъектом.</a:t>
            </a:r>
          </a:p>
          <a:p>
            <a:pPr marL="0" indent="0">
              <a:buNone/>
            </a:pPr>
            <a:r>
              <a:rPr lang="ru-RU" altLang="ru-RU" sz="1800" dirty="0" smtClean="0"/>
              <a:t>Завершая рассмотрение вопроса о классификации финансового контроля, следует отметить, что данная классификация, как и любая другая, носит относительный характер. Финансовая деятельность - всегда сложнее всяких схем, в которые ее пытаются втиснуть: виды финансового контроля не отграничены друг от друга китайской стеной, органы контроля не столь строго </a:t>
            </a:r>
            <a:r>
              <a:rPr lang="ru-RU" altLang="ru-RU" sz="1800" dirty="0" err="1" smtClean="0"/>
              <a:t>заспециализированы</a:t>
            </a:r>
            <a:r>
              <a:rPr lang="ru-RU" altLang="ru-RU" sz="1800" dirty="0" smtClean="0"/>
              <a:t>, чтобы заниматься только одним видом контроля, и т.д.</a:t>
            </a:r>
          </a:p>
          <a:p>
            <a:pPr marL="0" indent="0">
              <a:buNone/>
            </a:pPr>
            <a:r>
              <a:rPr lang="ru-RU" altLang="ru-RU" sz="1800" dirty="0" smtClean="0"/>
              <a:t>Уяснив внутреннюю разнородность финансового контроля, можно познать объективные закономерности его строения. А это позволяет построить более рациональную систему органов финансового контроля, разграничить их компетенцию, избежать параллелизма и дублирования, охватить им все зоны и участки финансовой деятельности</a:t>
            </a:r>
            <a:endParaRPr lang="fr-CA" alt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188327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139</Template>
  <TotalTime>125</TotalTime>
  <Words>2863</Words>
  <Application>Microsoft Office PowerPoint</Application>
  <PresentationFormat>Экран (4:3)</PresentationFormat>
  <Paragraphs>111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139</vt:lpstr>
      <vt:lpstr>Сущность, предмет и формы финансового 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Сущность, предмет и формы финансового контроля</dc:title>
  <dc:creator>1</dc:creator>
  <cp:lastModifiedBy>DNA7 X86</cp:lastModifiedBy>
  <cp:revision>13</cp:revision>
  <dcterms:created xsi:type="dcterms:W3CDTF">2015-01-21T16:54:14Z</dcterms:created>
  <dcterms:modified xsi:type="dcterms:W3CDTF">2015-01-22T02:21:31Z</dcterms:modified>
</cp:coreProperties>
</file>